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6" r:id="rId5"/>
    <p:sldId id="265" r:id="rId6"/>
    <p:sldId id="267" r:id="rId7"/>
    <p:sldId id="270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5" r:id="rId17"/>
    <p:sldId id="278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7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9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4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3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8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5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2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3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448886" y="2584319"/>
            <a:ext cx="11321935" cy="1871303"/>
          </a:xfrm>
          <a:prstGeom prst="roundRect">
            <a:avLst>
              <a:gd name="adj" fmla="val 50000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266700" dist="1143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latinLnBrk="0">
              <a:defRPr/>
            </a:pP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스마트카드 데이터를 활용한 대중교통 </a:t>
            </a:r>
            <a:r>
              <a:rPr lang="ko-KR" altLang="en-US" sz="3000" b="1" kern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취약지점</a:t>
            </a: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분석과</a:t>
            </a:r>
            <a:endParaRPr lang="en-US" altLang="ko-KR" sz="3000" b="1" kern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 latinLnBrk="0">
              <a:defRPr/>
            </a:pPr>
            <a:endParaRPr lang="en-US" altLang="ko-KR" sz="3000" b="1" kern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 latinLnBrk="0">
              <a:defRPr/>
            </a:pPr>
            <a:r>
              <a:rPr lang="ko-KR" altLang="en-US" sz="3000" b="1" kern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온디맨드</a:t>
            </a: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서비스 제공 방안 제시</a:t>
            </a:r>
            <a:endParaRPr lang="ko-KR" altLang="en-US" sz="3000" b="1" kern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49337" y="4654233"/>
            <a:ext cx="1329417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조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015148" y="4654232"/>
            <a:ext cx="4364976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명소연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안병윤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안재진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임종근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65016" y="23384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403155" y="412830"/>
            <a:ext cx="10762227" cy="7132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3.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각 </a:t>
            </a:r>
            <a:r>
              <a:rPr lang="ko-KR" altLang="en-US" sz="1400" b="1" dirty="0">
                <a:solidFill>
                  <a:prstClr val="white"/>
                </a:solidFill>
              </a:rPr>
              <a:t>데이터의 분석결과를 전처리 및 시각화 과정을 통해 </a:t>
            </a:r>
            <a:r>
              <a:rPr lang="en-US" altLang="ko-KR" sz="1400" b="1" dirty="0">
                <a:solidFill>
                  <a:prstClr val="white"/>
                </a:solidFill>
              </a:rPr>
              <a:t>Circuity</a:t>
            </a:r>
            <a:r>
              <a:rPr lang="ko-KR" altLang="en-US" sz="1400" b="1" dirty="0">
                <a:solidFill>
                  <a:prstClr val="white"/>
                </a:solidFill>
              </a:rPr>
              <a:t>와의 관계성을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파악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08307" y="5570009"/>
            <a:ext cx="10151919" cy="7169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서초구의 각 행정동의 승차 기록 건수에 대한 히스토그램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6" y="1415507"/>
            <a:ext cx="8333919" cy="4044020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2478640" y="2072985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9162284" y="4308760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4456376" y="4308760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2876958" y="1236518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08306" y="5481052"/>
            <a:ext cx="10151919" cy="7169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서초구의 각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행정동의 </a:t>
            </a:r>
            <a:r>
              <a:rPr lang="ko-KR" alt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우회계수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분포에 </a:t>
            </a:r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대한 </a:t>
            </a:r>
            <a:r>
              <a:rPr lang="en-US" altLang="ko-KR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Lineplot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5" y="279646"/>
            <a:ext cx="9487722" cy="4968671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4110013" y="154710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2090712" y="3100503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723567" y="3676650"/>
            <a:ext cx="198751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62097" y="5538051"/>
            <a:ext cx="10151919" cy="5872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서초구의 각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행정동의 시간 별 승객 수에 대한 히스토그램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14" y="284445"/>
            <a:ext cx="9030483" cy="51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smtClean="0">
                <a:solidFill>
                  <a:prstClr val="white"/>
                </a:solidFill>
              </a:rPr>
              <a:t>반포 </a:t>
            </a: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r>
              <a:rPr lang="ko-KR" altLang="en-US" b="1" dirty="0" smtClean="0">
                <a:solidFill>
                  <a:prstClr val="white"/>
                </a:solidFill>
              </a:rPr>
              <a:t>동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2" y="1951616"/>
            <a:ext cx="5572489" cy="380353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924214" y="1951616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총 이용 승객 수는 </a:t>
            </a:r>
            <a:r>
              <a:rPr lang="en-US" altLang="ko-KR" dirty="0" smtClean="0"/>
              <a:t>72200</a:t>
            </a:r>
            <a:r>
              <a:rPr lang="ko-KR" altLang="en-US" dirty="0" smtClean="0"/>
              <a:t>건으로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타 행정동 대비 가장 많은 이용 기록이 있는 행정동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7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7" y="737755"/>
            <a:ext cx="10058400" cy="5101936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6010794" y="2639292"/>
            <a:ext cx="810491" cy="94557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44236" y="280555"/>
            <a:ext cx="10380519" cy="8001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5" y="1206501"/>
            <a:ext cx="7791017" cy="4325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smtClean="0">
                <a:solidFill>
                  <a:prstClr val="white"/>
                </a:solidFill>
              </a:rPr>
              <a:t>방배 </a:t>
            </a:r>
            <a:r>
              <a:rPr lang="en-US" altLang="ko-KR" b="1" dirty="0" smtClean="0">
                <a:solidFill>
                  <a:prstClr val="white"/>
                </a:solidFill>
              </a:rPr>
              <a:t>1</a:t>
            </a:r>
            <a:r>
              <a:rPr lang="ko-KR" altLang="en-US" b="1" dirty="0" smtClean="0">
                <a:solidFill>
                  <a:prstClr val="white"/>
                </a:solidFill>
              </a:rPr>
              <a:t>동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924214" y="1951616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총 이용 승객 수는 </a:t>
            </a:r>
            <a:r>
              <a:rPr lang="en-US" altLang="ko-KR" dirty="0" smtClean="0"/>
              <a:t>23134</a:t>
            </a:r>
            <a:r>
              <a:rPr lang="ko-KR" altLang="en-US" dirty="0" smtClean="0"/>
              <a:t>건으로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타 행정동 대비 가장 많은 이용 기록이 있는 행정동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0" y="1884783"/>
            <a:ext cx="5572489" cy="38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9087"/>
            <a:ext cx="10322169" cy="51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4236" y="280555"/>
            <a:ext cx="10380519" cy="70418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2" y="1110583"/>
            <a:ext cx="8257809" cy="4481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err="1" smtClean="0">
                <a:solidFill>
                  <a:prstClr val="white"/>
                </a:solidFill>
              </a:rPr>
              <a:t>방배본동</a:t>
            </a:r>
            <a:r>
              <a:rPr lang="ko-KR" altLang="en-US" b="1" dirty="0" smtClean="0">
                <a:solidFill>
                  <a:prstClr val="white"/>
                </a:solidFill>
              </a:rPr>
              <a:t>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41799" y="1884783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우회계수</a:t>
            </a:r>
            <a:r>
              <a:rPr lang="ko-KR" altLang="en-US" dirty="0" smtClean="0"/>
              <a:t> 평균 그래프에서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평균이 가장 높게 나타났던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행정동 중 하나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총 </a:t>
            </a:r>
            <a:r>
              <a:rPr lang="ko-KR" altLang="en-US" dirty="0" err="1" smtClean="0"/>
              <a:t>이용승객</a:t>
            </a:r>
            <a:r>
              <a:rPr lang="ko-KR" altLang="en-US" dirty="0" smtClean="0"/>
              <a:t> 수가 </a:t>
            </a:r>
            <a:r>
              <a:rPr lang="en-US" altLang="ko-KR" dirty="0" smtClean="0"/>
              <a:t>5936</a:t>
            </a:r>
            <a:r>
              <a:rPr lang="ko-KR" altLang="en-US" dirty="0" smtClean="0"/>
              <a:t>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95" y="1884783"/>
            <a:ext cx="5389227" cy="36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54770" y="284957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1302018"/>
            <a:ext cx="33710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FF9966"/>
                </a:solidFill>
              </a:rPr>
              <a:t>1. </a:t>
            </a:r>
            <a:r>
              <a:rPr lang="ko-KR" altLang="en-US" b="1" dirty="0" smtClean="0">
                <a:solidFill>
                  <a:srgbClr val="FF9966"/>
                </a:solidFill>
              </a:rPr>
              <a:t>문제 제시 배경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2039612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2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프로젝트 개요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2777206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3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프로젝트 목적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3547673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4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분석 절차 및 과정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4248713"/>
            <a:ext cx="33710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FF9966"/>
                </a:solidFill>
              </a:rPr>
              <a:t>5. </a:t>
            </a:r>
            <a:r>
              <a:rPr lang="ko-KR" altLang="en-US" b="1" dirty="0" smtClean="0">
                <a:solidFill>
                  <a:srgbClr val="FF9966"/>
                </a:solidFill>
              </a:rPr>
              <a:t>결론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54" y="949569"/>
            <a:ext cx="8255977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4236" y="280555"/>
            <a:ext cx="10380519" cy="70418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1" y="1110584"/>
            <a:ext cx="8301771" cy="4446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31758" y="2666804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200" b="1" dirty="0" smtClean="0">
                <a:solidFill>
                  <a:prstClr val="white"/>
                </a:solidFill>
              </a:rPr>
              <a:t>감사합니다</a:t>
            </a:r>
            <a:r>
              <a:rPr lang="en-US" altLang="ko-KR" sz="3200" b="1" dirty="0" smtClean="0">
                <a:solidFill>
                  <a:prstClr val="white"/>
                </a:solidFill>
              </a:rPr>
              <a:t>.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9258300" y="5964387"/>
            <a:ext cx="2325108" cy="3133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PPT </a:t>
            </a:r>
            <a:r>
              <a:rPr lang="ko-KR" altLang="en-US" sz="1000" dirty="0" smtClean="0">
                <a:solidFill>
                  <a:schemeClr val="tx1"/>
                </a:solidFill>
              </a:rPr>
              <a:t>링크 </a:t>
            </a:r>
            <a:r>
              <a:rPr lang="en-US" altLang="ko-KR" sz="1000" dirty="0">
                <a:solidFill>
                  <a:schemeClr val="tx1"/>
                </a:solidFill>
              </a:rPr>
              <a:t>: http://pptbizcam.co.kr/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21767" y="187962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9708" y="47134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문제 제시 배경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07100" y="1465055"/>
            <a:ext cx="3266136" cy="3198385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도시 팽창으로 인한 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교통혼잡 증가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14687" y="1465055"/>
            <a:ext cx="3130361" cy="3198385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현재 해결 대안으로 사용되고 있는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‘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통합거리비례제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’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894317" y="1465055"/>
            <a:ext cx="3361116" cy="3243994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고객의 요구와 수요에 대응하는 플랫폼 서비스인 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‘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온디맨드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 서비스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’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5894" y="5021376"/>
            <a:ext cx="10159539" cy="1039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어떻게 </a:t>
            </a:r>
            <a:r>
              <a:rPr lang="ko-KR" altLang="en-US" sz="1600" dirty="0"/>
              <a:t>하면 교통혼잡을 줄일 수 있을까</a:t>
            </a:r>
            <a:r>
              <a:rPr lang="en-US" altLang="ko-KR" sz="1600" dirty="0" smtClean="0"/>
              <a:t>?</a:t>
            </a:r>
          </a:p>
          <a:p>
            <a:pPr algn="ctr"/>
            <a:endParaRPr lang="ko-KR" altLang="en-US" sz="1600" dirty="0"/>
          </a:p>
          <a:p>
            <a:pPr algn="ctr"/>
            <a:r>
              <a:rPr lang="ko-KR" altLang="en-US" sz="1600" dirty="0" smtClean="0"/>
              <a:t>어느 </a:t>
            </a:r>
            <a:r>
              <a:rPr lang="ko-KR" altLang="en-US" sz="1600" dirty="0"/>
              <a:t>지역에 </a:t>
            </a:r>
            <a:r>
              <a:rPr lang="en-US" altLang="ko-KR" sz="1600" dirty="0"/>
              <a:t>'</a:t>
            </a:r>
            <a:r>
              <a:rPr lang="ko-KR" altLang="en-US" sz="1600" dirty="0" err="1"/>
              <a:t>온디맨드</a:t>
            </a:r>
            <a:r>
              <a:rPr lang="ko-KR" altLang="en-US" sz="1600" dirty="0"/>
              <a:t> 서비스</a:t>
            </a:r>
            <a:r>
              <a:rPr lang="en-US" altLang="ko-KR" sz="1600" dirty="0"/>
              <a:t>'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실시하여야 할까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10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31758" y="2666804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주어진 서울시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Smart Card Data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를 활용하여 서울시 내 대중교통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취약지점을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확인하고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온디맨드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서비스 최적 입지에 대해 분석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55017" y="18796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06819" y="753982"/>
            <a:ext cx="10762227" cy="966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‘</a:t>
            </a:r>
            <a:r>
              <a:rPr lang="en-US" altLang="ko-KR" sz="2000" b="1" dirty="0" err="1"/>
              <a:t>MaaS</a:t>
            </a:r>
            <a:r>
              <a:rPr lang="en-US" altLang="ko-KR" sz="2000" b="1" dirty="0"/>
              <a:t>(Mobility as a Service)’ </a:t>
            </a:r>
            <a:r>
              <a:rPr lang="en-US" altLang="ko-KR" sz="2000" b="1" dirty="0" smtClean="0"/>
              <a:t>?</a:t>
            </a:r>
          </a:p>
          <a:p>
            <a:pPr algn="ctr"/>
            <a:r>
              <a:rPr lang="en-US" altLang="ko-KR" sz="1400" dirty="0" smtClean="0"/>
              <a:t> </a:t>
            </a:r>
          </a:p>
          <a:p>
            <a:pPr algn="ctr"/>
            <a:r>
              <a:rPr lang="ko-KR" altLang="en-US" sz="1400" dirty="0" smtClean="0"/>
              <a:t>하나의 </a:t>
            </a:r>
            <a:r>
              <a:rPr lang="ko-KR" altLang="en-US" sz="1400" dirty="0"/>
              <a:t>플랫폼에 예약 및 결제 등 다수의 </a:t>
            </a:r>
            <a:r>
              <a:rPr lang="ko-KR" altLang="en-US" sz="1400" dirty="0" smtClean="0"/>
              <a:t>서비스를 통합하여 </a:t>
            </a:r>
            <a:r>
              <a:rPr lang="ko-KR" altLang="en-US" sz="1400" dirty="0"/>
              <a:t>제공하는 것을 말함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72" y="1968716"/>
            <a:ext cx="4043757" cy="403011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565962" y="2422173"/>
            <a:ext cx="3266136" cy="3198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EX)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우버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카카오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T,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따릉이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공유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킥보드</a:t>
            </a:r>
            <a:r>
              <a:rPr lang="en-US" altLang="ko-KR" b="1" dirty="0">
                <a:ln w="3175">
                  <a:noFill/>
                </a:ln>
                <a:solidFill>
                  <a:prstClr val="white"/>
                </a:solidFill>
              </a:rPr>
              <a:t>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등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..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38391" y="128674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68021" y="56278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First. </a:t>
            </a:r>
            <a:r>
              <a:rPr lang="ko-KR" altLang="en-US" sz="1400" b="1" dirty="0">
                <a:solidFill>
                  <a:prstClr val="white"/>
                </a:solidFill>
              </a:rPr>
              <a:t>수요와 공급에 따른 교통수단별 </a:t>
            </a:r>
            <a:r>
              <a:rPr lang="en-US" altLang="ko-KR" sz="1400" b="1" dirty="0">
                <a:solidFill>
                  <a:prstClr val="white"/>
                </a:solidFill>
              </a:rPr>
              <a:t>Circuity(</a:t>
            </a:r>
            <a:r>
              <a:rPr lang="ko-KR" altLang="en-US" sz="1400" b="1" dirty="0" err="1">
                <a:solidFill>
                  <a:prstClr val="white"/>
                </a:solidFill>
              </a:rPr>
              <a:t>우회계수</a:t>
            </a:r>
            <a:r>
              <a:rPr lang="en-US" altLang="ko-KR" sz="1400" b="1" dirty="0">
                <a:solidFill>
                  <a:prstClr val="white"/>
                </a:solidFill>
              </a:rPr>
              <a:t>)</a:t>
            </a:r>
            <a:r>
              <a:rPr lang="ko-KR" altLang="en-US" sz="1400" b="1" dirty="0">
                <a:solidFill>
                  <a:prstClr val="white"/>
                </a:solidFill>
              </a:rPr>
              <a:t>를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확인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5367" y="1601881"/>
            <a:ext cx="10407534" cy="7647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ko-KR" b="1" dirty="0" smtClean="0">
                <a:ln/>
                <a:solidFill>
                  <a:schemeClr val="accent3"/>
                </a:solidFill>
              </a:rPr>
              <a:t>-&gt;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취약지점을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파악해 수요가 필요한 지점에 서비스를 하는 것이 중요하다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. </a:t>
            </a:r>
          </a:p>
        </p:txBody>
      </p:sp>
      <p:sp>
        <p:nvSpPr>
          <p:cNvPr id="8" name="타원 7"/>
          <p:cNvSpPr/>
          <p:nvPr/>
        </p:nvSpPr>
        <p:spPr>
          <a:xfrm>
            <a:off x="1420384" y="2671554"/>
            <a:ext cx="3266136" cy="3198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우회계수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(Circuity Factor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란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?)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09" y="3578845"/>
            <a:ext cx="4438650" cy="1047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51" y="5297277"/>
            <a:ext cx="53911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13701" y="254462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89" y="647908"/>
            <a:ext cx="8267716" cy="5489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타원 8"/>
          <p:cNvSpPr/>
          <p:nvPr/>
        </p:nvSpPr>
        <p:spPr>
          <a:xfrm>
            <a:off x="369369" y="4571007"/>
            <a:ext cx="3018613" cy="17627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네트워크 거리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: </a:t>
            </a: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약 </a:t>
            </a:r>
            <a:r>
              <a:rPr lang="en-US" altLang="ko-KR" sz="1300" b="1" dirty="0">
                <a:ln w="3175">
                  <a:noFill/>
                </a:ln>
                <a:solidFill>
                  <a:prstClr val="white"/>
                </a:solidFill>
              </a:rPr>
              <a:t>2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km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직선거리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: </a:t>
            </a: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약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1.5km</a:t>
            </a:r>
          </a:p>
          <a:p>
            <a:pPr algn="ctr">
              <a:lnSpc>
                <a:spcPct val="150000"/>
              </a:lnSpc>
            </a:pPr>
            <a:endParaRPr lang="en-US" altLang="ko-KR" sz="1300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Circuity = 1.33</a:t>
            </a:r>
            <a:endParaRPr lang="en-US" altLang="ko-KR" sz="1300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88019" y="27478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897765" y="620978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Second.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MaaS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서비스 중 공유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킥보드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공유 자전거 등의 단거리 교통수단을 선택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32804" y="1633883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전세계적으로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2015</a:t>
            </a:r>
            <a:r>
              <a:rPr lang="ko-KR" altLang="en-US" sz="1400" dirty="0" smtClean="0">
                <a:solidFill>
                  <a:schemeClr val="tx1"/>
                </a:solidFill>
              </a:rPr>
              <a:t>년 </a:t>
            </a:r>
            <a:r>
              <a:rPr lang="en-US" altLang="ko-KR" sz="1400" dirty="0" smtClean="0">
                <a:solidFill>
                  <a:schemeClr val="tx1"/>
                </a:solidFill>
              </a:rPr>
              <a:t>4000</a:t>
            </a:r>
            <a:r>
              <a:rPr lang="ko-KR" altLang="en-US" sz="1400" dirty="0" smtClean="0">
                <a:solidFill>
                  <a:schemeClr val="tx1"/>
                </a:solidFill>
              </a:rPr>
              <a:t>억원 규모에 불과했던 글로벌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ko-KR" altLang="en-US" sz="1400" dirty="0" smtClean="0">
                <a:solidFill>
                  <a:schemeClr val="tx1"/>
                </a:solidFill>
              </a:rPr>
              <a:t> 시장규모는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30</a:t>
            </a:r>
            <a:r>
              <a:rPr lang="ko-KR" altLang="en-US" sz="1400" dirty="0" smtClean="0">
                <a:solidFill>
                  <a:schemeClr val="tx1"/>
                </a:solidFill>
              </a:rPr>
              <a:t>년 </a:t>
            </a:r>
            <a:r>
              <a:rPr lang="en-US" altLang="ko-KR" sz="1400" dirty="0" smtClean="0">
                <a:solidFill>
                  <a:schemeClr val="tx1"/>
                </a:solidFill>
              </a:rPr>
              <a:t>26</a:t>
            </a:r>
            <a:r>
              <a:rPr lang="ko-KR" altLang="en-US" sz="1400" dirty="0" smtClean="0">
                <a:solidFill>
                  <a:schemeClr val="tx1"/>
                </a:solidFill>
              </a:rPr>
              <a:t>조원 규모에 이를 것으로 예상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32804" y="290573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모빌리티는</a:t>
            </a:r>
            <a:r>
              <a:rPr lang="ko-KR" altLang="en-US" sz="1400" dirty="0" smtClean="0">
                <a:solidFill>
                  <a:schemeClr val="tx1"/>
                </a:solidFill>
              </a:rPr>
              <a:t> 라스트 마일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en-US" altLang="ko-KR" sz="1400" dirty="0" smtClean="0">
                <a:solidFill>
                  <a:schemeClr val="tx1"/>
                </a:solidFill>
              </a:rPr>
              <a:t>(Last Mile Mobility) </a:t>
            </a:r>
            <a:r>
              <a:rPr lang="ko-KR" altLang="en-US" sz="1400" dirty="0" smtClean="0">
                <a:solidFill>
                  <a:schemeClr val="tx1"/>
                </a:solidFill>
              </a:rPr>
              <a:t>라고도 불리는데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여기서 라스트 마일이란 목적지까지 걸어가기에는 멀고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대중교통을 이용하기에는 가까운 구간을 의미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32804" y="438124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즉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목적지로 가는 마지막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마일을 의미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이 마지막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마일을 실제로 퍼스널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모빌리티를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사용하면 남은 거리를 빠르고 편리하게 이동 가능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3883" y="6131502"/>
            <a:ext cx="4594163" cy="2609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000" dirty="0" smtClean="0">
                <a:solidFill>
                  <a:schemeClr val="tx1"/>
                </a:solidFill>
              </a:rPr>
              <a:t> 이용환경만족도 영향 분석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안다은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이경환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고은정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21766" y="25446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66549" y="511664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400" dirty="0" smtClean="0">
                <a:solidFill>
                  <a:schemeClr val="tx1"/>
                </a:solidFill>
              </a:rPr>
              <a:t> 서비스는 주로 여의도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강남 등 단거리 통행이 많은 지역에 집중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66549" y="1885342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모빌리티는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20~40</a:t>
            </a:r>
            <a:r>
              <a:rPr lang="ko-KR" altLang="en-US" sz="1400" dirty="0" smtClean="0">
                <a:solidFill>
                  <a:schemeClr val="tx1"/>
                </a:solidFill>
              </a:rPr>
              <a:t>대 젊은 층의 통행이 </a:t>
            </a:r>
            <a:r>
              <a:rPr lang="en-US" altLang="ko-KR" sz="1400" dirty="0" smtClean="0">
                <a:solidFill>
                  <a:schemeClr val="tx1"/>
                </a:solidFill>
              </a:rPr>
              <a:t>49%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연구결과를 고려해봤을 때 공유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ko-KR" altLang="en-US" sz="1400" dirty="0" smtClean="0">
                <a:solidFill>
                  <a:schemeClr val="tx1"/>
                </a:solidFill>
              </a:rPr>
              <a:t> 서비스를 통해 승용차 통행 일부가 전환된다면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교통체증 감소가 가능할 것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58238" y="4453716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이용자들의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O/D(Origin – Destination)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와 지역 유동인구 특성을 고려해 지역마다 수요를 고려한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배치가 필요함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58237" y="3169529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자전거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전동킥보드를 이용함으로써 출 퇴근 및 이동시간 절약이 가능하고 목적지까지 우회 없이 이동 가능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991323" y="6137737"/>
            <a:ext cx="4594163" cy="2609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000" dirty="0" smtClean="0">
                <a:solidFill>
                  <a:schemeClr val="tx1"/>
                </a:solidFill>
              </a:rPr>
              <a:t> 이용환경만족도 영향 분석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안다은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이경환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고은정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8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</TotalTime>
  <Words>496</Words>
  <Application>Microsoft Office PowerPoint</Application>
  <PresentationFormat>와이드스크린</PresentationFormat>
  <Paragraphs>71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38_Office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29</cp:revision>
  <dcterms:created xsi:type="dcterms:W3CDTF">2022-01-05T05:55:08Z</dcterms:created>
  <dcterms:modified xsi:type="dcterms:W3CDTF">2022-05-19T01:58:24Z</dcterms:modified>
</cp:coreProperties>
</file>